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65" r:id="rId5"/>
    <p:sldId id="270" r:id="rId6"/>
    <p:sldId id="268" r:id="rId7"/>
    <p:sldId id="271" r:id="rId8"/>
    <p:sldId id="272" r:id="rId9"/>
    <p:sldId id="267" r:id="rId10"/>
    <p:sldId id="266" r:id="rId11"/>
    <p:sldId id="276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F135E0-65DC-47B5-A405-F0D8544C9F5B}">
          <p14:sldIdLst>
            <p14:sldId id="256"/>
            <p14:sldId id="257"/>
            <p14:sldId id="260"/>
            <p14:sldId id="265"/>
            <p14:sldId id="270"/>
            <p14:sldId id="268"/>
            <p14:sldId id="271"/>
            <p14:sldId id="272"/>
            <p14:sldId id="267"/>
            <p14:sldId id="266"/>
            <p14:sldId id="276"/>
            <p14:sldId id="273"/>
            <p14:sldId id="274"/>
            <p14:sldId id="275"/>
          </p14:sldIdLst>
        </p14:section>
        <p14:section name="Untitled Section" id="{73BC5A34-4F80-4EDA-9AC9-41FEBD7C9F9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60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AB1FC-999D-47AF-A427-07B624E89FE8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6625B-7982-4534-B17E-C2A0030CE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81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 be plan for mid/April</a:t>
            </a:r>
            <a:r>
              <a:rPr lang="en-US" baseline="0" dirty="0" smtClean="0"/>
              <a:t> ----for northern Ghana---- The ideal time to do the survey in </a:t>
            </a:r>
            <a:r>
              <a:rPr lang="en-US" baseline="0" dirty="0" err="1" smtClean="0"/>
              <a:t>N.Ghana</a:t>
            </a:r>
            <a:r>
              <a:rPr lang="en-US" baseline="0" dirty="0" smtClean="0"/>
              <a:t> -----let the scope of work be done by the </a:t>
            </a:r>
            <a:r>
              <a:rPr lang="en-US" baseline="0" smtClean="0"/>
              <a:t>smaller group ----for IFPRI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6625B-7982-4534-B17E-C2A0030CE40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66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9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6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6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1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0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4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3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98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346F3-6888-4F48-ABA6-B250F7D9D3D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EB537-5318-410D-B939-A4592D832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Assessment of Africa RISING:</a:t>
            </a:r>
            <a:br>
              <a:rPr lang="en-US" dirty="0" smtClean="0"/>
            </a:br>
            <a:r>
              <a:rPr lang="en-US" sz="3100" dirty="0" smtClean="0"/>
              <a:t>Approaches and Challenges 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Beliyou</a:t>
            </a:r>
            <a:r>
              <a:rPr lang="en-US" dirty="0" smtClean="0"/>
              <a:t> Haile </a:t>
            </a:r>
          </a:p>
          <a:p>
            <a:r>
              <a:rPr lang="en-US" dirty="0" smtClean="0"/>
              <a:t>IFPRI</a:t>
            </a:r>
          </a:p>
          <a:p>
            <a:r>
              <a:rPr lang="en-US" dirty="0" smtClean="0"/>
              <a:t>March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67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are the feasible IE 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b="1" dirty="0" smtClean="0"/>
              <a:t>Random selection</a:t>
            </a:r>
          </a:p>
          <a:p>
            <a:pPr lvl="2"/>
            <a:r>
              <a:rPr lang="en-US" dirty="0" smtClean="0"/>
              <a:t>Of farmers </a:t>
            </a:r>
          </a:p>
          <a:p>
            <a:pPr lvl="3"/>
            <a:r>
              <a:rPr lang="en-US" dirty="0" smtClean="0"/>
              <a:t>researchers provides IFPRI a targeting strategy --by community </a:t>
            </a:r>
            <a:endParaRPr lang="en-US" dirty="0"/>
          </a:p>
          <a:p>
            <a:pPr lvl="3"/>
            <a:r>
              <a:rPr lang="en-US" dirty="0" smtClean="0"/>
              <a:t>IFPRI  prepares a household list of target population (~sampling frame)</a:t>
            </a:r>
          </a:p>
          <a:p>
            <a:pPr lvl="3"/>
            <a:r>
              <a:rPr lang="en-US" dirty="0" smtClean="0"/>
              <a:t>researchers/IFPRI randomizes farmers to target &amp; control</a:t>
            </a:r>
          </a:p>
          <a:p>
            <a:pPr lvl="1">
              <a:buFont typeface="Wingdings" pitchFamily="2" charset="2"/>
              <a:buChar char="v"/>
            </a:pPr>
            <a:r>
              <a:rPr lang="en-US" b="1" dirty="0"/>
              <a:t>Baseline </a:t>
            </a:r>
            <a:r>
              <a:rPr lang="en-US" b="1" dirty="0" smtClean="0"/>
              <a:t>survey </a:t>
            </a:r>
            <a:r>
              <a:rPr lang="en-US" dirty="0" smtClean="0"/>
              <a:t>-</a:t>
            </a:r>
            <a:r>
              <a:rPr lang="en-US" b="1" dirty="0" smtClean="0"/>
              <a:t> </a:t>
            </a:r>
            <a:r>
              <a:rPr lang="en-US" sz="2000" dirty="0"/>
              <a:t>LSMS-type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1371600" lvl="3" indent="0">
              <a:buNone/>
            </a:pPr>
            <a:endParaRPr lang="en-US" dirty="0" smtClean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714" y="4724400"/>
            <a:ext cx="6934199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861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are the feasible IE 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Challenges with RCT </a:t>
            </a:r>
          </a:p>
          <a:p>
            <a:pPr lvl="1"/>
            <a:r>
              <a:rPr lang="en-US" dirty="0" smtClean="0"/>
              <a:t>Contamination (undesirable) </a:t>
            </a:r>
          </a:p>
          <a:p>
            <a:pPr lvl="2"/>
            <a:r>
              <a:rPr lang="en-US" dirty="0" smtClean="0"/>
              <a:t>Improper environmental control – controls  ‘learning’ from treatments, can be minimized but not avoided</a:t>
            </a:r>
          </a:p>
          <a:p>
            <a:pPr lvl="2"/>
            <a:r>
              <a:rPr lang="en-US" dirty="0" smtClean="0"/>
              <a:t>Delivery of treatment </a:t>
            </a:r>
            <a:r>
              <a:rPr lang="en-US" dirty="0"/>
              <a:t>–</a:t>
            </a:r>
            <a:r>
              <a:rPr lang="en-US" dirty="0" smtClean="0"/>
              <a:t> “the implementation </a:t>
            </a:r>
            <a:r>
              <a:rPr lang="en-US" b="1" i="1" dirty="0" smtClean="0"/>
              <a:t>is</a:t>
            </a:r>
            <a:r>
              <a:rPr lang="en-US" dirty="0" smtClean="0"/>
              <a:t> the intervention” – can be minimized</a:t>
            </a:r>
          </a:p>
          <a:p>
            <a:pPr lvl="2"/>
            <a:r>
              <a:rPr lang="en-US" dirty="0" smtClean="0"/>
              <a:t>IF </a:t>
            </a:r>
            <a:r>
              <a:rPr lang="en-US" i="1" dirty="0" smtClean="0"/>
              <a:t>measured</a:t>
            </a:r>
            <a:r>
              <a:rPr lang="en-US" dirty="0" smtClean="0"/>
              <a:t>, it can be accounted for during data analyses  </a:t>
            </a:r>
          </a:p>
          <a:p>
            <a:pPr lvl="1"/>
            <a:r>
              <a:rPr lang="en-US" dirty="0" smtClean="0"/>
              <a:t>Spillovers (desirable)</a:t>
            </a:r>
          </a:p>
          <a:p>
            <a:pPr lvl="2"/>
            <a:r>
              <a:rPr lang="en-US" dirty="0" smtClean="0"/>
              <a:t>Different </a:t>
            </a:r>
            <a:r>
              <a:rPr lang="en-US" dirty="0"/>
              <a:t>ways of </a:t>
            </a:r>
            <a:r>
              <a:rPr lang="en-US" dirty="0" smtClean="0"/>
              <a:t>measuring it</a:t>
            </a:r>
          </a:p>
          <a:p>
            <a:pPr lvl="3"/>
            <a:r>
              <a:rPr lang="en-US" sz="2400" dirty="0"/>
              <a:t>Using within-cluster units that remained untreated (</a:t>
            </a:r>
            <a:r>
              <a:rPr lang="en-US" sz="2400" dirty="0" err="1"/>
              <a:t>Duflo</a:t>
            </a:r>
            <a:r>
              <a:rPr lang="en-US" sz="2400" dirty="0"/>
              <a:t> and </a:t>
            </a:r>
            <a:r>
              <a:rPr lang="en-US" sz="2400" dirty="0" err="1" smtClean="0"/>
              <a:t>Saez</a:t>
            </a:r>
            <a:r>
              <a:rPr lang="en-US" sz="2400" dirty="0" smtClean="0"/>
              <a:t>, </a:t>
            </a:r>
            <a:r>
              <a:rPr lang="en-US" sz="2400" dirty="0"/>
              <a:t>2003)</a:t>
            </a:r>
          </a:p>
          <a:p>
            <a:pPr lvl="3"/>
            <a:r>
              <a:rPr lang="en-US" sz="2400" dirty="0"/>
              <a:t>Intersecting an RCT with pre-existing networks (Oster and </a:t>
            </a:r>
            <a:r>
              <a:rPr lang="en-US" sz="2400" dirty="0" smtClean="0"/>
              <a:t>Thornton, </a:t>
            </a:r>
            <a:r>
              <a:rPr lang="en-US" sz="2400" dirty="0"/>
              <a:t>2009</a:t>
            </a:r>
            <a:r>
              <a:rPr lang="en-US" sz="2400" dirty="0" smtClean="0"/>
              <a:t>)</a:t>
            </a:r>
            <a:endParaRPr lang="en-US" sz="2400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9795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/>
              <a:t>What are the feasible IE approaches…?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20000"/>
          </a:bodyPr>
          <a:lstStyle/>
          <a:p>
            <a:pPr marL="514350" lvl="2" indent="-514350">
              <a:buFont typeface="+mj-lt"/>
              <a:buAutoNum type="romanUcPeriod" startAt="2"/>
            </a:pPr>
            <a:r>
              <a:rPr lang="en-US" sz="3200" b="1" dirty="0"/>
              <a:t>Quasi-experimental </a:t>
            </a:r>
            <a:r>
              <a:rPr lang="en-US" sz="3200" b="1" dirty="0" smtClean="0"/>
              <a:t>approach. For example</a:t>
            </a:r>
            <a:r>
              <a:rPr lang="en-US" sz="3200" b="1" dirty="0"/>
              <a:t>,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Matching if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can identify communities that are ‘similar’ to target communities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can collect basic socio-economic data (not LSMS-type) pre-intervention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can collect detailed LSMS-type post-intervention data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Regression discontinuity if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articipation </a:t>
            </a:r>
            <a:r>
              <a:rPr lang="en-US" dirty="0"/>
              <a:t>is a deterministic but discontinuous function of some observable characteristic (such as poverty index and land </a:t>
            </a:r>
            <a:r>
              <a:rPr lang="en-US" dirty="0" smtClean="0"/>
              <a:t>holding…RO1?)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have enough households “just above” and “just below” the threshold level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We can collect detailed LSMS-type post-intervention data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4166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/>
              <a:t>What are the feasible IE approaches…?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pPr marL="571500" lvl="2" indent="-571500">
              <a:buFont typeface="+mj-lt"/>
              <a:buAutoNum type="romanUcPeriod" startAt="3"/>
            </a:pPr>
            <a:r>
              <a:rPr lang="en-US" sz="3200" dirty="0" smtClean="0"/>
              <a:t>Farming systems modeling</a:t>
            </a:r>
          </a:p>
          <a:p>
            <a:pPr marL="1028700" lvl="3" indent="-571500">
              <a:buFont typeface="Arial" pitchFamily="34" charset="0"/>
              <a:buChar char="•"/>
            </a:pPr>
            <a:r>
              <a:rPr lang="en-US" sz="2800" dirty="0" smtClean="0"/>
              <a:t>researchers will lead the effort and IFPRI will provide support (no in-house expertise)</a:t>
            </a:r>
          </a:p>
          <a:p>
            <a:pPr marL="571500" lvl="2" indent="-571500">
              <a:buFont typeface="+mj-lt"/>
              <a:buAutoNum type="romanUcPeriod" startAt="3"/>
            </a:pPr>
            <a:r>
              <a:rPr lang="en-US" sz="3200" dirty="0" smtClean="0"/>
              <a:t>Qualitative approach </a:t>
            </a:r>
          </a:p>
          <a:p>
            <a:pPr marL="1028700" lvl="3" indent="-571500">
              <a:buFont typeface="Arial" pitchFamily="34" charset="0"/>
              <a:buChar char="•"/>
            </a:pPr>
            <a:r>
              <a:rPr lang="en-US" sz="2800" dirty="0" smtClean="0"/>
              <a:t>Need clarity on purpose </a:t>
            </a:r>
          </a:p>
          <a:p>
            <a:pPr marL="1028700" lvl="3" indent="-571500">
              <a:buFont typeface="Arial" pitchFamily="34" charset="0"/>
              <a:buChar char="•"/>
            </a:pPr>
            <a:r>
              <a:rPr lang="en-US" sz="2800" dirty="0" smtClean="0"/>
              <a:t>An on-going effort</a:t>
            </a:r>
          </a:p>
          <a:p>
            <a:pPr marL="571500" lvl="2" indent="-571500">
              <a:buFont typeface="+mj-lt"/>
              <a:buAutoNum type="romanUcPeriod" startAt="3"/>
            </a:pPr>
            <a:r>
              <a:rPr lang="en-US" sz="3200" dirty="0" smtClean="0"/>
              <a:t>A combination – which combination?</a:t>
            </a:r>
          </a:p>
          <a:p>
            <a:pPr marL="1028700" lvl="3" indent="-571500">
              <a:buFont typeface="Arial" pitchFamily="34" charset="0"/>
              <a:buChar char="•"/>
            </a:pPr>
            <a:r>
              <a:rPr lang="en-US" sz="2800" dirty="0" smtClean="0"/>
              <a:t>RCT and farming system modeling </a:t>
            </a:r>
            <a:endParaRPr lang="en-US" sz="2800" i="1" dirty="0"/>
          </a:p>
          <a:p>
            <a:pPr marL="1028700" lvl="3" indent="-571500">
              <a:buFont typeface="Arial" pitchFamily="34" charset="0"/>
              <a:buChar char="•"/>
            </a:pPr>
            <a:r>
              <a:rPr lang="en-US" sz="2800" dirty="0" smtClean="0"/>
              <a:t>Farming system modeling and qualitative analysis </a:t>
            </a:r>
            <a:r>
              <a:rPr lang="en-US" sz="2800" i="1" dirty="0" smtClean="0"/>
              <a:t>now</a:t>
            </a:r>
            <a:r>
              <a:rPr lang="en-US" sz="2800" dirty="0" smtClean="0"/>
              <a:t> (to inform AR activities and RCT later)</a:t>
            </a:r>
          </a:p>
          <a:p>
            <a:pPr marL="1028700" lvl="3" indent="-571500">
              <a:buFont typeface="Arial" pitchFamily="34" charset="0"/>
              <a:buChar char="•"/>
            </a:pPr>
            <a:r>
              <a:rPr lang="en-US" sz="2800" dirty="0" smtClean="0"/>
              <a:t>Other combination   </a:t>
            </a:r>
            <a:endParaRPr lang="en-US" sz="28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038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Summary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77500" lnSpcReduction="20000"/>
          </a:bodyPr>
          <a:lstStyle/>
          <a:p>
            <a:pPr marL="571500" lvl="2" indent="-571500"/>
            <a:r>
              <a:rPr lang="en-US" sz="3200" dirty="0" smtClean="0"/>
              <a:t>Is there a need for empirical evidence on the causal impact of AR activities – by project?</a:t>
            </a:r>
          </a:p>
          <a:p>
            <a:pPr marL="571500" lvl="2" indent="-571500"/>
            <a:r>
              <a:rPr lang="en-US" sz="3200" dirty="0" smtClean="0"/>
              <a:t>Assess and determine the approach(s) feasible, given the scale and timing of activities</a:t>
            </a:r>
          </a:p>
          <a:p>
            <a:pPr marL="571500" lvl="2" indent="-571500"/>
            <a:r>
              <a:rPr lang="en-US" sz="3200" dirty="0" smtClean="0"/>
              <a:t>Determine the kind of data to be collected (at baseline) and from whom data will be collected</a:t>
            </a:r>
          </a:p>
          <a:p>
            <a:pPr marL="571500" lvl="2" indent="-571500"/>
            <a:r>
              <a:rPr lang="en-US" sz="3200" dirty="0" smtClean="0"/>
              <a:t>Ensure the existence of a system on the ground (personnel, equipment, etc.) before embarking on quality (LSMS-type) data collection (university students?) </a:t>
            </a:r>
          </a:p>
          <a:p>
            <a:pPr marL="571500" lvl="2" indent="-571500"/>
            <a:r>
              <a:rPr lang="en-US" sz="3200" dirty="0" smtClean="0"/>
              <a:t>IFPRI will conduct quantitative data collection (when the above are fulfilled) and supports qualitative data collection (ongoing)</a:t>
            </a:r>
          </a:p>
          <a:p>
            <a:pPr marL="571500" lvl="2" indent="-571500"/>
            <a:r>
              <a:rPr lang="en-US" sz="3200" dirty="0" smtClean="0"/>
              <a:t>Need for documentation of what has been discussed and agreed </a:t>
            </a:r>
          </a:p>
          <a:p>
            <a:pPr marL="571500" lvl="2" indent="-571500"/>
            <a:endParaRPr lang="en-US" sz="32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449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Outline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Do we need impact assessment (IA)—for a project? When (for which year’s activities)? </a:t>
            </a:r>
          </a:p>
          <a:p>
            <a:r>
              <a:rPr lang="en-US" dirty="0" smtClean="0"/>
              <a:t>What are the feasible IA approaches, given the scale/nature/timing of activities? Feasible approach determined by what can be </a:t>
            </a:r>
            <a:r>
              <a:rPr lang="en-US" i="1" dirty="0" smtClean="0"/>
              <a:t>delivered</a:t>
            </a:r>
            <a:r>
              <a:rPr lang="en-US" dirty="0" smtClean="0"/>
              <a:t> by   </a:t>
            </a:r>
          </a:p>
          <a:p>
            <a:pPr lvl="2"/>
            <a:r>
              <a:rPr lang="en-US" dirty="0" smtClean="0"/>
              <a:t>The researchers, with input from IFPRI</a:t>
            </a:r>
          </a:p>
          <a:p>
            <a:pPr lvl="2"/>
            <a:r>
              <a:rPr lang="en-US" dirty="0" smtClean="0"/>
              <a:t>IFPRI, with input from the researchers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3441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/>
              <a:t>Do we need impact assessment? For which activities?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Yes, for this year (and the coming years) </a:t>
            </a:r>
          </a:p>
          <a:p>
            <a:pPr lvl="1"/>
            <a:r>
              <a:rPr lang="en-US" dirty="0" smtClean="0"/>
              <a:t>Need to discuss/agree about the IA approach </a:t>
            </a:r>
            <a:r>
              <a:rPr lang="en-US" b="1" dirty="0" smtClean="0"/>
              <a:t>now</a:t>
            </a:r>
            <a:r>
              <a:rPr lang="en-US" dirty="0" smtClean="0"/>
              <a:t> (survey design is not independent of IA approach)</a:t>
            </a:r>
          </a:p>
          <a:p>
            <a:pPr lvl="2"/>
            <a:r>
              <a:rPr lang="en-US" dirty="0" smtClean="0"/>
              <a:t>Randomized Controlled Trials (RCTs)</a:t>
            </a:r>
          </a:p>
          <a:p>
            <a:pPr lvl="2"/>
            <a:r>
              <a:rPr lang="en-US" dirty="0" smtClean="0"/>
              <a:t>Quasi-experimental approaches</a:t>
            </a:r>
          </a:p>
          <a:p>
            <a:pPr lvl="2"/>
            <a:r>
              <a:rPr lang="en-US" dirty="0" smtClean="0"/>
              <a:t>Farming system </a:t>
            </a:r>
            <a:r>
              <a:rPr lang="en-US" dirty="0"/>
              <a:t>m</a:t>
            </a:r>
            <a:r>
              <a:rPr lang="en-US" dirty="0" smtClean="0"/>
              <a:t>odeling</a:t>
            </a:r>
          </a:p>
          <a:p>
            <a:pPr lvl="2"/>
            <a:r>
              <a:rPr lang="en-US" dirty="0" smtClean="0"/>
              <a:t>Qualitative analyses </a:t>
            </a:r>
          </a:p>
          <a:p>
            <a:pPr lvl="2"/>
            <a:r>
              <a:rPr lang="en-US" dirty="0" smtClean="0"/>
              <a:t>If a combination, which combination?</a:t>
            </a:r>
          </a:p>
          <a:p>
            <a:pPr lvl="2"/>
            <a:r>
              <a:rPr lang="en-US" dirty="0" smtClean="0"/>
              <a:t>Other</a:t>
            </a:r>
          </a:p>
          <a:p>
            <a:r>
              <a:rPr lang="en-US" dirty="0" smtClean="0"/>
              <a:t>Yes, but may be later on? 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urvey now to meet immediate data needs/RO1</a:t>
            </a:r>
          </a:p>
          <a:p>
            <a:pPr lvl="2"/>
            <a:r>
              <a:rPr lang="en-US" dirty="0" smtClean="0"/>
              <a:t>Analyze diffusion of technologies now and IA later on (Ethiopia)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994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/>
              <a:t>What are the feasible IE approaches…?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b="1" dirty="0" smtClean="0"/>
              <a:t>Randomized Controlled Trials (RCTs)</a:t>
            </a: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Enough sample size -  to identify impact when in fact </a:t>
            </a:r>
            <a:r>
              <a:rPr lang="en-US" i="1" dirty="0" smtClean="0"/>
              <a:t>there is </a:t>
            </a:r>
            <a:r>
              <a:rPr lang="en-US" dirty="0" smtClean="0"/>
              <a:t>one</a:t>
            </a:r>
          </a:p>
          <a:p>
            <a:pPr lvl="2"/>
            <a:r>
              <a:rPr lang="en-US" dirty="0" smtClean="0"/>
              <a:t>Sampling strategy – simple versus clustered sampling </a:t>
            </a:r>
          </a:p>
          <a:p>
            <a:pPr lvl="2"/>
            <a:r>
              <a:rPr lang="en-US" dirty="0" smtClean="0"/>
              <a:t>Expected change in outcome variable - production </a:t>
            </a:r>
            <a:r>
              <a:rPr lang="en-US" dirty="0"/>
              <a:t>per </a:t>
            </a:r>
            <a:r>
              <a:rPr lang="en-US" dirty="0" smtClean="0"/>
              <a:t>hectare</a:t>
            </a:r>
          </a:p>
          <a:p>
            <a:pPr lvl="2"/>
            <a:r>
              <a:rPr lang="en-US" dirty="0" smtClean="0"/>
              <a:t>Intra-cluster correlation </a:t>
            </a:r>
          </a:p>
          <a:p>
            <a:pPr lvl="2"/>
            <a:r>
              <a:rPr lang="en-US" dirty="0" smtClean="0"/>
              <a:t>Inter-temporal correlation </a:t>
            </a:r>
          </a:p>
          <a:p>
            <a:pPr lvl="2"/>
            <a:r>
              <a:rPr lang="en-US" dirty="0" smtClean="0"/>
              <a:t>Desired statistical significance and power</a:t>
            </a:r>
          </a:p>
        </p:txBody>
      </p:sp>
    </p:spTree>
    <p:extLst>
      <p:ext uri="{BB962C8B-B14F-4D97-AF65-F5344CB8AC3E}">
        <p14:creationId xmlns:p14="http://schemas.microsoft.com/office/powerpoint/2010/main" val="2526601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</a:t>
            </a:r>
            <a:r>
              <a:rPr lang="en-US" sz="2800" b="1" dirty="0"/>
              <a:t>are the feasible IE </a:t>
            </a:r>
            <a:r>
              <a:rPr lang="en-US" sz="2800" b="1" dirty="0" smtClean="0"/>
              <a:t>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791200"/>
          </a:xfrm>
        </p:spPr>
        <p:txBody>
          <a:bodyPr>
            <a:normAutofit fontScale="32500" lnSpcReduction="20000"/>
          </a:bodyPr>
          <a:lstStyle/>
          <a:p>
            <a:r>
              <a:rPr lang="en-US" sz="5000" dirty="0" smtClean="0"/>
              <a:t>Enough sample size/scale of intervention – Ghana (UE, UW, N regions)</a:t>
            </a:r>
          </a:p>
          <a:p>
            <a:pPr marL="457200" lvl="1" indent="0">
              <a:buNone/>
            </a:pPr>
            <a:r>
              <a:rPr lang="en-US" sz="5000" b="1" dirty="0" smtClean="0"/>
              <a:t>Follow-up </a:t>
            </a:r>
            <a:r>
              <a:rPr lang="en-US" sz="5000" b="1" dirty="0"/>
              <a:t>scenarios -&gt; 20% increase in avg. maize harvest </a:t>
            </a:r>
            <a:r>
              <a:rPr lang="en-US" sz="5000" b="1" dirty="0" smtClean="0"/>
              <a:t>value/area</a:t>
            </a:r>
          </a:p>
          <a:p>
            <a:pPr marL="457200" lvl="1" indent="0">
              <a:buNone/>
            </a:pPr>
            <a:endParaRPr lang="en-US" sz="5000" b="1" dirty="0"/>
          </a:p>
          <a:p>
            <a:pPr marL="457200" lvl="1" indent="0">
              <a:buNone/>
            </a:pPr>
            <a:endParaRPr lang="en-US" sz="5000" b="1" dirty="0" smtClean="0"/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endParaRPr lang="en-US" b="1" dirty="0" smtClean="0"/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endParaRPr lang="en-US" b="1" dirty="0"/>
          </a:p>
          <a:p>
            <a:pPr lvl="1">
              <a:buFont typeface="Wingdings" pitchFamily="2" charset="2"/>
              <a:buChar char="v"/>
            </a:pPr>
            <a:endParaRPr lang="en-US" b="1" dirty="0" smtClean="0"/>
          </a:p>
          <a:p>
            <a:pPr lvl="1">
              <a:buFont typeface="Wingdings" pitchFamily="2" charset="2"/>
              <a:buChar char="v"/>
            </a:pPr>
            <a:endParaRPr lang="en-US" b="1" dirty="0"/>
          </a:p>
          <a:p>
            <a:pPr lvl="1">
              <a:buFont typeface="Wingdings" pitchFamily="2" charset="2"/>
              <a:buChar char="v"/>
            </a:pPr>
            <a:endParaRPr lang="en-US" b="1" dirty="0" smtClean="0"/>
          </a:p>
          <a:p>
            <a:pPr marL="457200" lvl="1" indent="0">
              <a:buNone/>
            </a:pP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sz="5000" dirty="0" smtClean="0"/>
              <a:t>Large # of HHs per community vs. large # of communities w/ small # of farmers per community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432250"/>
              </p:ext>
            </p:extLst>
          </p:nvPr>
        </p:nvGraphicFramePr>
        <p:xfrm>
          <a:off x="838200" y="1600198"/>
          <a:ext cx="7696202" cy="44311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0122"/>
                <a:gridCol w="866246"/>
                <a:gridCol w="1129269"/>
                <a:gridCol w="580386"/>
                <a:gridCol w="721346"/>
                <a:gridCol w="1373393"/>
                <a:gridCol w="1373393"/>
                <a:gridCol w="652047"/>
              </a:tblGrid>
              <a:tr h="890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New maize  harvest/ha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Correlation between measurements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Power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ρ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Sample required (N)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households/village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villages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Baseline </a:t>
                      </a:r>
                      <a:r>
                        <a:rPr lang="en-US" sz="1000" dirty="0" smtClean="0">
                          <a:effectLst/>
                        </a:rPr>
                        <a:t>values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  </a:t>
                      </a:r>
                      <a:r>
                        <a:rPr lang="en-US" sz="1000" dirty="0" err="1">
                          <a:effectLst/>
                        </a:rPr>
                        <a:t>Avg</a:t>
                      </a:r>
                      <a:r>
                        <a:rPr lang="en-US" sz="1000" dirty="0">
                          <a:effectLst/>
                        </a:rPr>
                        <a:t> maize harvest value/ha: 192 </a:t>
                      </a:r>
                      <a:r>
                        <a:rPr lang="en-US" sz="1000" dirty="0" err="1">
                          <a:effectLst/>
                        </a:rPr>
                        <a:t>GHc</a:t>
                      </a:r>
                      <a:r>
                        <a:rPr lang="en-US" sz="1000" dirty="0">
                          <a:effectLst/>
                        </a:rPr>
                        <a:t>/ha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                         Std. dev.: 401   </a:t>
                      </a:r>
                      <a:r>
                        <a:rPr lang="en-US" sz="1000" dirty="0" smtClean="0">
                          <a:effectLst/>
                        </a:rPr>
                        <a:t>    </a:t>
                      </a:r>
                      <a:r>
                        <a:rPr lang="en-US" sz="1000" dirty="0" err="1">
                          <a:effectLst/>
                        </a:rPr>
                        <a:t>Deff</a:t>
                      </a:r>
                      <a:r>
                        <a:rPr lang="en-US" sz="1000" dirty="0">
                          <a:effectLst/>
                        </a:rPr>
                        <a:t>: 3.41 (ρ=.172)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1,125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2,867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2,138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1,632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1,429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2,070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1,543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154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1,178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1,032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3,467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2,355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1,584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71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1,275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</a:t>
            </a:r>
            <a:r>
              <a:rPr lang="en-US" sz="2800" b="1" dirty="0"/>
              <a:t>are the feasible IE </a:t>
            </a:r>
            <a:r>
              <a:rPr lang="en-US" sz="2800" b="1" dirty="0" smtClean="0"/>
              <a:t>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Enough sample size/scale of intervention – </a:t>
            </a:r>
            <a:r>
              <a:rPr lang="en-US" sz="2200" dirty="0"/>
              <a:t>Tanzania (</a:t>
            </a:r>
            <a:r>
              <a:rPr lang="en-US" sz="2200" dirty="0" err="1"/>
              <a:t>Babati</a:t>
            </a:r>
            <a:r>
              <a:rPr lang="en-US" sz="2200" dirty="0"/>
              <a:t>, </a:t>
            </a:r>
            <a:r>
              <a:rPr lang="en-US" sz="2200" dirty="0" err="1"/>
              <a:t>Kongwa</a:t>
            </a:r>
            <a:r>
              <a:rPr lang="en-US" sz="2200" dirty="0"/>
              <a:t>, and </a:t>
            </a:r>
            <a:r>
              <a:rPr lang="en-US" sz="2200" dirty="0" err="1" smtClean="0"/>
              <a:t>Kiteto</a:t>
            </a:r>
            <a:r>
              <a:rPr lang="en-US" sz="2200" dirty="0" smtClean="0"/>
              <a:t>)</a:t>
            </a:r>
            <a:endParaRPr lang="en-US" sz="2200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600" b="1" dirty="0" smtClean="0"/>
              <a:t>Follow-up </a:t>
            </a:r>
            <a:r>
              <a:rPr lang="en-US" sz="1600" b="1" dirty="0"/>
              <a:t>scenarios -&gt; 10% increase in avg. maize yield</a:t>
            </a:r>
            <a:endParaRPr lang="en-US" b="1" dirty="0" smtClean="0"/>
          </a:p>
          <a:p>
            <a:pPr marL="457200" lvl="1" indent="0">
              <a:buNone/>
            </a:pPr>
            <a:endParaRPr lang="en-US" b="1" dirty="0"/>
          </a:p>
          <a:p>
            <a:pPr lvl="1">
              <a:buFont typeface="Wingdings" pitchFamily="2" charset="2"/>
              <a:buChar char="v"/>
            </a:pPr>
            <a:endParaRPr lang="en-US" b="1" dirty="0" smtClean="0"/>
          </a:p>
          <a:p>
            <a:pPr marL="457200" lvl="1" indent="0">
              <a:buNone/>
            </a:pP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859251"/>
              </p:ext>
            </p:extLst>
          </p:nvPr>
        </p:nvGraphicFramePr>
        <p:xfrm>
          <a:off x="838201" y="1905001"/>
          <a:ext cx="7543798" cy="46755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3293"/>
                <a:gridCol w="642025"/>
                <a:gridCol w="1284050"/>
                <a:gridCol w="722278"/>
                <a:gridCol w="802532"/>
                <a:gridCol w="1123544"/>
                <a:gridCol w="1123544"/>
                <a:gridCol w="802532"/>
              </a:tblGrid>
              <a:tr h="997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New maize 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Correlation between measurements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Power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ρ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Sample required (N)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households/village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villages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Baseline values: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</a:t>
                      </a:r>
                      <a:r>
                        <a:rPr lang="en-US" sz="1000" dirty="0" smtClean="0">
                          <a:effectLst/>
                        </a:rPr>
                        <a:t>   </a:t>
                      </a:r>
                      <a:r>
                        <a:rPr lang="en-US" sz="1000" dirty="0" err="1">
                          <a:effectLst/>
                        </a:rPr>
                        <a:t>Avg</a:t>
                      </a:r>
                      <a:r>
                        <a:rPr lang="en-US" sz="1000" dirty="0">
                          <a:effectLst/>
                        </a:rPr>
                        <a:t> maize yield:  1660kg/ha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                         Std. dev.: </a:t>
                      </a:r>
                      <a:r>
                        <a:rPr lang="en-US" sz="1000" dirty="0" smtClean="0">
                          <a:effectLst/>
                        </a:rPr>
                        <a:t>1311   </a:t>
                      </a:r>
                      <a:r>
                        <a:rPr lang="en-US" sz="1000" dirty="0" err="1">
                          <a:effectLst/>
                        </a:rPr>
                        <a:t>Deff</a:t>
                      </a:r>
                      <a:r>
                        <a:rPr lang="en-US" sz="1000" dirty="0">
                          <a:effectLst/>
                        </a:rPr>
                        <a:t>: 4.28 (ρ=.234)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1,995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1,220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931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1442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882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673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2,527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1,346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79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50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729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4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</a:t>
            </a:r>
            <a:r>
              <a:rPr lang="en-US" sz="2800" b="1" dirty="0"/>
              <a:t>are the feasible IE </a:t>
            </a:r>
            <a:r>
              <a:rPr lang="en-US" sz="2800" b="1" dirty="0" smtClean="0"/>
              <a:t>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Enough sample size/scale of intervention – </a:t>
            </a:r>
            <a:r>
              <a:rPr lang="en-US" sz="2200" dirty="0"/>
              <a:t>Ethiopia </a:t>
            </a:r>
            <a:r>
              <a:rPr lang="en-US" sz="2200" dirty="0" smtClean="0"/>
              <a:t>(4 regions) </a:t>
            </a:r>
            <a:endParaRPr lang="en-US" sz="2200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600" b="1" dirty="0"/>
              <a:t>Follow-up scenarios -&gt; 10% increase in avg. wheat yield</a:t>
            </a:r>
            <a:endParaRPr lang="en-US" b="1" dirty="0" smtClean="0"/>
          </a:p>
          <a:p>
            <a:pPr marL="457200" lvl="1" indent="0">
              <a:buNone/>
            </a:pPr>
            <a:endParaRPr lang="en-US" b="1" dirty="0"/>
          </a:p>
          <a:p>
            <a:pPr lvl="1">
              <a:buFont typeface="Wingdings" pitchFamily="2" charset="2"/>
              <a:buChar char="v"/>
            </a:pPr>
            <a:endParaRPr lang="en-US" b="1" dirty="0" smtClean="0"/>
          </a:p>
          <a:p>
            <a:pPr marL="457200" lvl="1" indent="0">
              <a:buNone/>
            </a:pP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32068"/>
              </p:ext>
            </p:extLst>
          </p:nvPr>
        </p:nvGraphicFramePr>
        <p:xfrm>
          <a:off x="914400" y="1654632"/>
          <a:ext cx="7848601" cy="4997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3767"/>
                <a:gridCol w="734278"/>
                <a:gridCol w="1305380"/>
                <a:gridCol w="734278"/>
                <a:gridCol w="815862"/>
                <a:gridCol w="1142207"/>
                <a:gridCol w="1142207"/>
                <a:gridCol w="1060622"/>
              </a:tblGrid>
              <a:tr h="9919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New wheat 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Correlation b/n measurements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Power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ρ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Sample required (N)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households/village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 of villages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Baseline values:  </a:t>
                      </a:r>
                      <a:endParaRPr lang="en-US" sz="12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Avg wheat yield: 1171 kg/ha          Std. dev.: 554  </a:t>
                      </a:r>
                      <a:endParaRPr lang="en-US" sz="120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      Deff: 14.15 (ρ=.453)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1,169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844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1,596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482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78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261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325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</a:t>
            </a:r>
            <a:r>
              <a:rPr lang="en-US" sz="2800" b="1" dirty="0"/>
              <a:t>are the feasible IE </a:t>
            </a:r>
            <a:r>
              <a:rPr lang="en-US" sz="2800" b="1" dirty="0" smtClean="0"/>
              <a:t>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Enough sample size/scale of intervention – Malawi (</a:t>
            </a:r>
            <a:r>
              <a:rPr lang="en-US" sz="2200" dirty="0" err="1" smtClean="0"/>
              <a:t>Dedza</a:t>
            </a:r>
            <a:r>
              <a:rPr lang="en-US" sz="2200" dirty="0" smtClean="0"/>
              <a:t> and </a:t>
            </a:r>
            <a:r>
              <a:rPr lang="en-US" sz="2200" dirty="0" err="1" smtClean="0"/>
              <a:t>Ntcheu</a:t>
            </a:r>
            <a:r>
              <a:rPr lang="en-US" sz="2200" dirty="0" smtClean="0"/>
              <a:t>)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600" b="1" dirty="0"/>
              <a:t>Follow-up scenarios -&gt; 20% increase in avg. maize yield</a:t>
            </a:r>
          </a:p>
          <a:p>
            <a:pPr marL="457200" lvl="1" indent="0">
              <a:buNone/>
            </a:pPr>
            <a:endParaRPr lang="en-US" b="1" dirty="0"/>
          </a:p>
          <a:p>
            <a:pPr lvl="1">
              <a:buFont typeface="Wingdings" pitchFamily="2" charset="2"/>
              <a:buChar char="v"/>
            </a:pPr>
            <a:endParaRPr lang="en-US" b="1" dirty="0" smtClean="0"/>
          </a:p>
          <a:p>
            <a:pPr marL="457200" lvl="1" indent="0">
              <a:buNone/>
            </a:pP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651042"/>
              </p:ext>
            </p:extLst>
          </p:nvPr>
        </p:nvGraphicFramePr>
        <p:xfrm>
          <a:off x="685800" y="2002969"/>
          <a:ext cx="7467601" cy="4648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408"/>
                <a:gridCol w="577092"/>
                <a:gridCol w="1127453"/>
                <a:gridCol w="579451"/>
                <a:gridCol w="720186"/>
                <a:gridCol w="1371183"/>
                <a:gridCol w="1371183"/>
                <a:gridCol w="659645"/>
              </a:tblGrid>
              <a:tr h="1006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New maize yield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Correlation between measurements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Power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ρ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Sample required (N)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households/village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villages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Baseline values: </a:t>
                      </a:r>
                      <a:r>
                        <a:rPr lang="en-US" sz="1000" dirty="0" smtClean="0">
                          <a:effectLst/>
                        </a:rPr>
                        <a:t>   </a:t>
                      </a:r>
                      <a:r>
                        <a:rPr lang="en-US" sz="1000" dirty="0" err="1">
                          <a:effectLst/>
                        </a:rPr>
                        <a:t>Avg</a:t>
                      </a:r>
                      <a:r>
                        <a:rPr lang="en-US" sz="1000" dirty="0">
                          <a:effectLst/>
                        </a:rPr>
                        <a:t> maize yield: 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smtClean="0">
                          <a:effectLst/>
                        </a:rPr>
                        <a:t>1049kg/ha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                                   Std. dev.: 1955 </a:t>
                      </a:r>
                      <a:r>
                        <a:rPr lang="en-US" sz="1000" dirty="0" smtClean="0">
                          <a:effectLst/>
                        </a:rPr>
                        <a:t>    </a:t>
                      </a:r>
                      <a:r>
                        <a:rPr lang="en-US" sz="1000" dirty="0" err="1">
                          <a:effectLst/>
                        </a:rPr>
                        <a:t>Deff</a:t>
                      </a:r>
                      <a:r>
                        <a:rPr lang="en-US" sz="1000" dirty="0">
                          <a:effectLst/>
                        </a:rPr>
                        <a:t>: 2.36 (ρ=.072)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1259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1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1,469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1,697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1,295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1,135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1061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936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1,523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1,871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1,258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01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1,013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are the feasible IE approaches…RCTs?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US" b="1" dirty="0" smtClean="0"/>
              <a:t>Random selection</a:t>
            </a:r>
          </a:p>
          <a:p>
            <a:pPr lvl="2"/>
            <a:r>
              <a:rPr lang="en-US" dirty="0" smtClean="0"/>
              <a:t>Of target and control communities (from </a:t>
            </a:r>
            <a:r>
              <a:rPr lang="en-US" dirty="0" err="1" smtClean="0"/>
              <a:t>dev’t</a:t>
            </a:r>
            <a:r>
              <a:rPr lang="en-US" dirty="0" smtClean="0"/>
              <a:t> domains) </a:t>
            </a:r>
            <a:endParaRPr lang="en-US" dirty="0"/>
          </a:p>
          <a:p>
            <a:pPr lvl="2"/>
            <a:r>
              <a:rPr lang="en-US" dirty="0" smtClean="0"/>
              <a:t>Of the </a:t>
            </a:r>
            <a:r>
              <a:rPr lang="en-US" i="1" dirty="0" smtClean="0"/>
              <a:t>timing</a:t>
            </a:r>
            <a:r>
              <a:rPr lang="en-US" dirty="0" smtClean="0"/>
              <a:t> of interventions in </a:t>
            </a:r>
            <a:r>
              <a:rPr lang="en-US" i="1" dirty="0" smtClean="0"/>
              <a:t>target</a:t>
            </a:r>
            <a:r>
              <a:rPr lang="en-US" dirty="0" smtClean="0"/>
              <a:t> communities – </a:t>
            </a:r>
            <a:r>
              <a:rPr lang="en-US" b="1" i="1" dirty="0" smtClean="0"/>
              <a:t>phased-in RCT</a:t>
            </a:r>
          </a:p>
          <a:p>
            <a:pPr marL="1371600" lvl="3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333361"/>
              </p:ext>
            </p:extLst>
          </p:nvPr>
        </p:nvGraphicFramePr>
        <p:xfrm>
          <a:off x="1295400" y="3352800"/>
          <a:ext cx="7086600" cy="2679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1968"/>
                <a:gridCol w="2033041"/>
                <a:gridCol w="2033041"/>
                <a:gridCol w="1258550"/>
              </a:tblGrid>
              <a:tr h="393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 dirty="0">
                          <a:effectLst/>
                        </a:rPr>
                        <a:t>Community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 dirty="0">
                          <a:effectLst/>
                        </a:rPr>
                        <a:t>Project Year/ Treatment Status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Time=t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Time=t+1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Time=t+2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>
                          <a:effectLst/>
                        </a:rPr>
                        <a:t>Group 1 (T1)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treated 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treated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treated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>
                          <a:effectLst/>
                        </a:rPr>
                        <a:t>Group 2 (T2)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control 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treated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treated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>
                          <a:effectLst/>
                        </a:rPr>
                        <a:t>Group 3 (T3)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control 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control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treated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1200">
                          <a:effectLst/>
                        </a:rPr>
                        <a:t>Group 4 (T4)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Control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>
                          <a:effectLst/>
                        </a:rPr>
                        <a:t>control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42900" algn="l"/>
                          <a:tab pos="676275" algn="l"/>
                        </a:tabLst>
                      </a:pPr>
                      <a:r>
                        <a:rPr lang="en-US" sz="2000" dirty="0">
                          <a:effectLst/>
                        </a:rPr>
                        <a:t>control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494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1262</Words>
  <Application>Microsoft Office PowerPoint</Application>
  <PresentationFormat>On-screen Show (4:3)</PresentationFormat>
  <Paragraphs>487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Office Theme</vt:lpstr>
      <vt:lpstr>Impact Assessment of Africa RISING: Approaches and Challenges </vt:lpstr>
      <vt:lpstr>Outline </vt:lpstr>
      <vt:lpstr>Do we need impact assessment? For which activities?  </vt:lpstr>
      <vt:lpstr>What are the feasible IE approaches…?</vt:lpstr>
      <vt:lpstr>What are the feasible IE approaches…RCTs?</vt:lpstr>
      <vt:lpstr>What are the feasible IE approaches…RCTs?</vt:lpstr>
      <vt:lpstr>What are the feasible IE approaches…RCTs?</vt:lpstr>
      <vt:lpstr>What are the feasible IE approaches…RCTs?</vt:lpstr>
      <vt:lpstr>What are the feasible IE approaches…RCTs?</vt:lpstr>
      <vt:lpstr>What are the feasible IE approaches…RCTs?</vt:lpstr>
      <vt:lpstr>What are the feasible IE approaches…RCTs?</vt:lpstr>
      <vt:lpstr>What are the feasible IE approaches…?</vt:lpstr>
      <vt:lpstr>What are the feasible IE approaches…?</vt:lpstr>
      <vt:lpstr>Summary</vt:lpstr>
    </vt:vector>
  </TitlesOfParts>
  <Company>IFPRI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Haile, Beliyou (IFPRI)</dc:creator>
  <cp:lastModifiedBy>Haile, Beliyou (IFPRI)</cp:lastModifiedBy>
  <cp:revision>58</cp:revision>
  <dcterms:created xsi:type="dcterms:W3CDTF">2013-03-06T16:35:06Z</dcterms:created>
  <dcterms:modified xsi:type="dcterms:W3CDTF">2014-02-12T02:25:04Z</dcterms:modified>
</cp:coreProperties>
</file>